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0" r:id="rId2"/>
    <p:sldMasterId id="2147483661" r:id="rId3"/>
  </p:sldMasterIdLst>
  <p:notesMasterIdLst>
    <p:notesMasterId r:id="rId22"/>
  </p:notesMasterIdLst>
  <p:handoutMasterIdLst>
    <p:handoutMasterId r:id="rId23"/>
  </p:handoutMasterIdLst>
  <p:sldIdLst>
    <p:sldId id="2242" r:id="rId4"/>
    <p:sldId id="2243" r:id="rId5"/>
    <p:sldId id="2245" r:id="rId6"/>
    <p:sldId id="2246" r:id="rId7"/>
    <p:sldId id="2247" r:id="rId8"/>
    <p:sldId id="2248" r:id="rId9"/>
    <p:sldId id="2250" r:id="rId10"/>
    <p:sldId id="2251" r:id="rId11"/>
    <p:sldId id="2253" r:id="rId12"/>
    <p:sldId id="2249" r:id="rId13"/>
    <p:sldId id="2254" r:id="rId14"/>
    <p:sldId id="2260" r:id="rId15"/>
    <p:sldId id="2261" r:id="rId16"/>
    <p:sldId id="2255" r:id="rId17"/>
    <p:sldId id="2256" r:id="rId18"/>
    <p:sldId id="2257" r:id="rId19"/>
    <p:sldId id="2258" r:id="rId20"/>
    <p:sldId id="2259" r:id="rId21"/>
  </p:sldIdLst>
  <p:sldSz cx="9144000" cy="6858000" type="screen4x3"/>
  <p:notesSz cx="9283700" cy="6985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00004A"/>
    <a:srgbClr val="00005C"/>
    <a:srgbClr val="000068"/>
    <a:srgbClr val="000042"/>
    <a:srgbClr val="000058"/>
    <a:srgbClr val="CC3300"/>
    <a:srgbClr val="0000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93679" autoAdjust="0"/>
  </p:normalViewPr>
  <p:slideViewPr>
    <p:cSldViewPr showGuides="1">
      <p:cViewPr>
        <p:scale>
          <a:sx n="75" d="100"/>
          <a:sy n="75" d="100"/>
        </p:scale>
        <p:origin x="-1526" y="-69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1853" y="-82"/>
      </p:cViewPr>
      <p:guideLst>
        <p:guide orient="horz" pos="2199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659813" y="6686550"/>
            <a:ext cx="5286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708" tIns="45051" rIns="91708" bIns="45051" anchor="ctr">
            <a:spAutoFit/>
          </a:bodyPr>
          <a:lstStyle/>
          <a:p>
            <a:pPr algn="r" defTabSz="930275" eaLnBrk="0" hangingPunct="0"/>
            <a:fld id="{D99A425E-07CC-4DC7-A374-65E2586A14A0}" type="slidenum"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pPr algn="r" defTabSz="930275" eaLnBrk="0" hangingPunct="0"/>
              <a:t>‹#›</a:t>
            </a:fld>
            <a:endParaRPr lang="en-US" i="1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250" y="3314700"/>
            <a:ext cx="6807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8" tIns="45051" rIns="91708" bIns="45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1813"/>
            <a:ext cx="3478213" cy="2608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659813" y="6686550"/>
            <a:ext cx="5286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708" tIns="45051" rIns="91708" bIns="45051" anchor="ctr">
            <a:spAutoFit/>
          </a:bodyPr>
          <a:lstStyle/>
          <a:p>
            <a:pPr algn="r" defTabSz="930275" eaLnBrk="0" hangingPunct="0"/>
            <a:fld id="{6BFC548E-BE62-4A5E-B65C-FA3C91988D7B}" type="slidenum"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pPr algn="r" defTabSz="930275" eaLnBrk="0" hangingPunct="0"/>
              <a:t>‹#›</a:t>
            </a:fld>
            <a:endParaRPr lang="en-US" i="1"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8277-6B77-43C1-8466-F273BF051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77B8E-F09B-4B79-B6AF-4E16E44AD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C6DE0-163B-4A8F-8F28-15C2E28EA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6FA96-270A-42C0-AC8B-500291EBD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A362E-94E5-4D83-B230-4B44228D4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B8FF-DF16-404B-BACB-D2037E2C3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7131-0477-4EBD-A34E-508DFB067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AB28E-4E74-4B9B-811C-8A26BD66A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3C3AA-85ED-41C1-A7C4-9EF553350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28E2-B37E-48F6-8ED8-F726484ED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5EBA2-B80C-46A2-86F2-E77F0C693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A8E76-D4FE-4F71-BCD9-1EF21E56A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0C9F-21B9-47C5-BF50-418496E87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0BCF7-0246-4B63-BC80-ACD18E37D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F0966-888A-4A25-BEB5-1398CDF6A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4013C4AE-D6F4-4BE9-B914-A5E2365BD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0FD3B577-C19C-4F41-847B-236952115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1376F623-ABBA-4548-B759-094E0D05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C85729B3-50B0-4F32-BCE8-8A6EDECEF4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58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000" y="6400800"/>
            <a:ext cx="381000" cy="457200"/>
          </a:xfrm>
        </p:spPr>
        <p:txBody>
          <a:bodyPr/>
          <a:lstStyle>
            <a:lvl1pPr>
              <a:defRPr/>
            </a:lvl1pPr>
          </a:lstStyle>
          <a:p>
            <a:fld id="{87AAE537-27D9-4527-B777-AEA46A5D35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B9F06-C005-424D-8C53-F49E45090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4DB74-87B4-41CD-9B0D-EB434917B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75B4-1021-465C-B7D4-9C0293A9B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5ED6-B75C-4BA9-98CE-DEE956505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86B4-FFF9-4703-AFB2-D4DD2C8E5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4BEE-6CB0-42AF-B819-9195F283D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3D9AA-58EE-4E24-B47B-0F284A627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720C3-CB7D-4EB6-A23F-A0010138B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066800"/>
            <a:ext cx="6553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83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56DC467-DFD0-4F9B-9B26-89F91C3D591E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2" name="AutoShape 11"/>
          <p:cNvCxnSpPr>
            <a:cxnSpLocks noChangeShapeType="1"/>
          </p:cNvCxnSpPr>
          <p:nvPr userDrawn="1"/>
        </p:nvCxnSpPr>
        <p:spPr bwMode="auto">
          <a:xfrm>
            <a:off x="0" y="838200"/>
            <a:ext cx="9144000" cy="0"/>
          </a:xfrm>
          <a:prstGeom prst="straightConnector1">
            <a:avLst/>
          </a:prstGeom>
          <a:noFill/>
          <a:ln w="38100" cap="sq">
            <a:solidFill>
              <a:srgbClr val="FF6600"/>
            </a:solidFill>
            <a:round/>
            <a:headEnd/>
            <a:tailEnd/>
          </a:ln>
          <a:effectLst/>
        </p:spPr>
      </p:cxnSp>
      <p:pic>
        <p:nvPicPr>
          <p:cNvPr id="839692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68389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/>
            <a:tailEnd/>
          </a:ln>
        </p:spPr>
      </p:pic>
      <p:pic>
        <p:nvPicPr>
          <p:cNvPr id="15" name="Picture 9" descr="ufbi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1143000" cy="838201"/>
          </a:xfrm>
          <a:prstGeom prst="rect">
            <a:avLst/>
          </a:prstGeom>
          <a:noFill/>
        </p:spPr>
      </p:pic>
      <p:pic>
        <p:nvPicPr>
          <p:cNvPr id="17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0"/>
            <a:ext cx="1143000" cy="68389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/>
            <a:tailEnd/>
          </a:ln>
        </p:spPr>
      </p:pic>
      <p:pic>
        <p:nvPicPr>
          <p:cNvPr id="18" name="Picture 3" descr="UF gator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8"/>
          <p:cNvSpPr txBox="1">
            <a:spLocks noChangeArrowheads="1"/>
          </p:cNvSpPr>
          <p:nvPr userDrawn="1"/>
        </p:nvSpPr>
        <p:spPr bwMode="auto">
          <a:xfrm>
            <a:off x="7924800" y="6553200"/>
            <a:ext cx="121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700" b="1" dirty="0"/>
              <a:t>Stephan Eisenschenk, MD</a:t>
            </a:r>
          </a:p>
          <a:p>
            <a:pPr eaLnBrk="0" hangingPunct="0"/>
            <a:r>
              <a:rPr lang="en-US" sz="700" b="1" dirty="0"/>
              <a:t>Department of Neurology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24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24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524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DCF8D02F-82BA-43C8-BA28-3FFA638BC54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524167" name="Object 7"/>
          <p:cNvGraphicFramePr>
            <a:graphicFrameLocks noChangeAspect="1"/>
          </p:cNvGraphicFramePr>
          <p:nvPr/>
        </p:nvGraphicFramePr>
        <p:xfrm>
          <a:off x="0" y="0"/>
          <a:ext cx="9129713" cy="6846888"/>
        </p:xfrm>
        <a:graphic>
          <a:graphicData uri="http://schemas.openxmlformats.org/presentationml/2006/ole">
            <p:oleObj spid="_x0000_s2524167" name="Slide" r:id="rId14" imgW="4646774" imgH="3485382" progId="PowerPoint.Slide.8">
              <p:embed/>
            </p:oleObj>
          </a:graphicData>
        </a:graphic>
      </p:graphicFrame>
      <p:sp>
        <p:nvSpPr>
          <p:cNvPr id="2524168" name="Text Box 8"/>
          <p:cNvSpPr txBox="1">
            <a:spLocks noChangeArrowheads="1"/>
          </p:cNvSpPr>
          <p:nvPr/>
        </p:nvSpPr>
        <p:spPr bwMode="auto">
          <a:xfrm>
            <a:off x="0" y="6521450"/>
            <a:ext cx="12192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700" b="1" dirty="0"/>
              <a:t>Stephan Eisenschenk, MD</a:t>
            </a:r>
          </a:p>
          <a:p>
            <a:pPr eaLnBrk="0" hangingPunct="0"/>
            <a:r>
              <a:rPr lang="en-US" sz="700" b="1" dirty="0"/>
              <a:t>Department of Neurology</a:t>
            </a:r>
          </a:p>
        </p:txBody>
      </p:sp>
      <p:pic>
        <p:nvPicPr>
          <p:cNvPr id="2524169" name="Picture 9" descr="ufb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066800" cy="601663"/>
          </a:xfrm>
          <a:prstGeom prst="rect">
            <a:avLst/>
          </a:prstGeom>
          <a:noFill/>
        </p:spPr>
      </p:pic>
      <p:pic>
        <p:nvPicPr>
          <p:cNvPr id="2524170" name="Picture 10" descr="Comp-Ex-Program-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53400" y="0"/>
            <a:ext cx="990600" cy="8159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26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26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526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40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1AB90057-18BE-4DB6-9820-FE8F92774F9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526218" name="Picture 10" descr="Comp-Ex-Program-LOGO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77200" y="0"/>
            <a:ext cx="1066800" cy="838200"/>
          </a:xfrm>
          <a:prstGeom prst="rect">
            <a:avLst/>
          </a:prstGeom>
          <a:noFill/>
        </p:spPr>
      </p:pic>
      <p:pic>
        <p:nvPicPr>
          <p:cNvPr id="2526220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1219200" cy="6858000"/>
          </a:xfrm>
          <a:prstGeom prst="rect">
            <a:avLst/>
          </a:prstGeom>
          <a:noFill/>
        </p:spPr>
      </p:pic>
      <p:pic>
        <p:nvPicPr>
          <p:cNvPr id="2526221" name="Picture 13" descr="ufbi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0"/>
            <a:ext cx="1219200" cy="838200"/>
          </a:xfrm>
          <a:prstGeom prst="rect">
            <a:avLst/>
          </a:prstGeom>
          <a:noFill/>
        </p:spPr>
      </p:pic>
      <p:sp>
        <p:nvSpPr>
          <p:cNvPr id="2526222" name="Text Box 14"/>
          <p:cNvSpPr txBox="1">
            <a:spLocks noChangeArrowheads="1"/>
          </p:cNvSpPr>
          <p:nvPr/>
        </p:nvSpPr>
        <p:spPr bwMode="auto">
          <a:xfrm>
            <a:off x="0" y="6553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800" b="1"/>
              <a:t>Stephan Eisenschenk, MD</a:t>
            </a:r>
          </a:p>
          <a:p>
            <a:pPr eaLnBrk="0" hangingPunct="0"/>
            <a:r>
              <a:rPr lang="en-US" sz="800" b="1"/>
              <a:t>Department of Neurology</a:t>
            </a:r>
          </a:p>
        </p:txBody>
      </p:sp>
      <p:sp>
        <p:nvSpPr>
          <p:cNvPr id="2526224" name="Line 16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44450" cap="sq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itle 3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6858000" cy="838200"/>
          </a:xfrm>
        </p:spPr>
        <p:txBody>
          <a:bodyPr/>
          <a:lstStyle/>
          <a:p>
            <a:pPr eaLnBrk="1" hangingPunct="1"/>
            <a:r>
              <a:rPr sz="6000" dirty="0" smtClean="0"/>
              <a:t>Circadian </a:t>
            </a:r>
            <a:r>
              <a:rPr sz="6000" dirty="0" smtClean="0"/>
              <a:t>Rhythm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sz="6000" dirty="0" smtClean="0"/>
              <a:t>Sleep </a:t>
            </a:r>
            <a:r>
              <a:rPr sz="6000" dirty="0" smtClean="0"/>
              <a:t>Disorders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</a:t>
            </a:r>
            <a:r>
              <a:rPr lang="en-US" sz="2800" dirty="0" err="1" smtClean="0"/>
              <a:t>hiftwork</a:t>
            </a:r>
            <a:r>
              <a:rPr lang="en-US" sz="2800" dirty="0" smtClean="0"/>
              <a:t> </a:t>
            </a:r>
            <a:r>
              <a:rPr lang="en-US" sz="2800" dirty="0" smtClean="0"/>
              <a:t>type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4876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dirty="0" smtClean="0"/>
              <a:t>There is a complaint of insomnia or EDS that is temporally associated with a recurring work schedule that overlaps the usual time for sleep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dirty="0" smtClean="0"/>
              <a:t>Symptoms or associated with the shift work schedule over the course of at least one month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800" dirty="0" smtClean="0"/>
              <a:t>Sleep log or </a:t>
            </a:r>
            <a:r>
              <a:rPr lang="en-US" sz="2800" dirty="0" err="1" smtClean="0"/>
              <a:t>actigraphy</a:t>
            </a:r>
            <a:r>
              <a:rPr lang="en-US" sz="2800" dirty="0" smtClean="0"/>
              <a:t> monitoring for at least 7 days demonstrates disturbed circadian and sleep time misalignment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endParaRPr lang="en-US" sz="2800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</a:t>
            </a:r>
            <a:r>
              <a:rPr lang="en-US" sz="2800" dirty="0" err="1" smtClean="0"/>
              <a:t>hiftwork</a:t>
            </a:r>
            <a:r>
              <a:rPr lang="en-US" sz="2800" dirty="0" smtClean="0"/>
              <a:t> </a:t>
            </a:r>
            <a:r>
              <a:rPr lang="en-US" sz="2800" dirty="0" smtClean="0"/>
              <a:t>type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i="1" dirty="0" smtClean="0"/>
              <a:t>Key Points</a:t>
            </a:r>
            <a:endParaRPr lang="en-US" i="1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Differential diagnosis includes OSA, narcolepsy, insufficient sleep, delayed sleep phase disorder, and insomnia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Treatment: 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smtClean="0"/>
              <a:t>adequate </a:t>
            </a:r>
            <a:r>
              <a:rPr lang="en-US" dirty="0" smtClean="0"/>
              <a:t>work </a:t>
            </a:r>
            <a:r>
              <a:rPr lang="en-US" dirty="0" err="1" smtClean="0"/>
              <a:t>enviroment</a:t>
            </a: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Provigil</a:t>
            </a:r>
            <a:r>
              <a:rPr lang="en-US" dirty="0" smtClean="0"/>
              <a:t>, </a:t>
            </a:r>
            <a:r>
              <a:rPr lang="en-US" dirty="0" err="1" smtClean="0"/>
              <a:t>Nuvigil</a:t>
            </a: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smtClean="0"/>
              <a:t>caffeine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smtClean="0"/>
              <a:t>naps</a:t>
            </a: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</a:t>
            </a:r>
            <a:r>
              <a:rPr lang="en-US" sz="2800" dirty="0" err="1" smtClean="0"/>
              <a:t>hiftwork</a:t>
            </a:r>
            <a:r>
              <a:rPr lang="en-US" sz="2800" dirty="0" smtClean="0"/>
              <a:t> </a:t>
            </a:r>
            <a:r>
              <a:rPr lang="en-US" sz="2800" dirty="0" smtClean="0"/>
              <a:t>type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6858000" cy="42672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i="1" dirty="0" smtClean="0"/>
              <a:t>Key Points</a:t>
            </a:r>
            <a:endParaRPr lang="en-US" i="1" dirty="0" smtClean="0"/>
          </a:p>
          <a:p>
            <a:pPr>
              <a:buNone/>
            </a:pPr>
            <a:r>
              <a:rPr lang="en-US" sz="1800" dirty="0" smtClean="0"/>
              <a:t>Shift Maladaptive Syndrome</a:t>
            </a:r>
          </a:p>
          <a:p>
            <a:pPr>
              <a:buNone/>
            </a:pPr>
            <a:r>
              <a:rPr lang="en-US" sz="1800" dirty="0" smtClean="0"/>
              <a:t>     -</a:t>
            </a:r>
            <a:r>
              <a:rPr lang="en-US" sz="1800" dirty="0" smtClean="0"/>
              <a:t>Characterized by: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1</a:t>
            </a:r>
            <a:r>
              <a:rPr lang="en-US" sz="1800" dirty="0" smtClean="0"/>
              <a:t>) Chronic sleep disturbance (insomnia) and waking fatigue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2</a:t>
            </a:r>
            <a:r>
              <a:rPr lang="en-US" sz="1800" dirty="0" smtClean="0"/>
              <a:t>) GI </a:t>
            </a:r>
            <a:r>
              <a:rPr lang="en-US" sz="1800" dirty="0" err="1" smtClean="0"/>
              <a:t>sx's</a:t>
            </a:r>
            <a:r>
              <a:rPr lang="en-US" sz="1800" dirty="0" smtClean="0"/>
              <a:t> (dyspepsia, diarrhea, etc)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3</a:t>
            </a:r>
            <a:r>
              <a:rPr lang="en-US" sz="1800" dirty="0" smtClean="0"/>
              <a:t>) ETOH or drug abuse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4</a:t>
            </a:r>
            <a:r>
              <a:rPr lang="en-US" sz="1800" dirty="0" smtClean="0"/>
              <a:t>) Higher accident rates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5</a:t>
            </a:r>
            <a:r>
              <a:rPr lang="en-US" sz="1800" dirty="0" smtClean="0"/>
              <a:t>) </a:t>
            </a:r>
            <a:r>
              <a:rPr lang="en-US" sz="1800" dirty="0" err="1" smtClean="0"/>
              <a:t>Psychologic</a:t>
            </a:r>
            <a:r>
              <a:rPr lang="en-US" sz="1800" dirty="0" smtClean="0"/>
              <a:t> changes (</a:t>
            </a:r>
            <a:r>
              <a:rPr lang="en-US" sz="1800" dirty="0" smtClean="0"/>
              <a:t>depression/malaise</a:t>
            </a:r>
            <a:r>
              <a:rPr lang="en-US" sz="1800" dirty="0" smtClean="0"/>
              <a:t>, </a:t>
            </a:r>
            <a:r>
              <a:rPr lang="en-US" sz="1800" dirty="0" smtClean="0"/>
              <a:t>personality change)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6</a:t>
            </a:r>
            <a:r>
              <a:rPr lang="en-US" sz="1800" dirty="0" smtClean="0"/>
              <a:t>) Difficult interpersonal </a:t>
            </a:r>
            <a:r>
              <a:rPr lang="en-US" sz="1800" dirty="0" smtClean="0"/>
              <a:t>relations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Factors </a:t>
            </a:r>
            <a:r>
              <a:rPr lang="en-US" sz="1800" dirty="0" smtClean="0"/>
              <a:t>that </a:t>
            </a:r>
            <a:r>
              <a:rPr lang="en-US" sz="1800" dirty="0" smtClean="0"/>
              <a:t>are Likely to Cause Shift Work Coping Problems:</a:t>
            </a:r>
          </a:p>
          <a:p>
            <a:pPr>
              <a:buNone/>
            </a:pPr>
            <a:r>
              <a:rPr lang="en-US" sz="1800" dirty="0" smtClean="0"/>
              <a:t>		Over age 40-50		</a:t>
            </a:r>
            <a:r>
              <a:rPr lang="en-US" sz="1800" dirty="0" smtClean="0"/>
              <a:t>Second </a:t>
            </a:r>
            <a:r>
              <a:rPr lang="en-US" sz="1800" dirty="0" smtClean="0"/>
              <a:t>job ("moonlighting")</a:t>
            </a:r>
          </a:p>
          <a:p>
            <a:pPr>
              <a:buNone/>
            </a:pPr>
            <a:r>
              <a:rPr lang="en-US" sz="1800" dirty="0" smtClean="0"/>
              <a:t>		Heavy domestic work load	Morning-type person ("larks")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Hx</a:t>
            </a:r>
            <a:r>
              <a:rPr lang="en-US" sz="1800" dirty="0" smtClean="0"/>
              <a:t> of sleep d/o		</a:t>
            </a:r>
            <a:r>
              <a:rPr lang="en-US" sz="1800" dirty="0" smtClean="0"/>
              <a:t>Psychiatric </a:t>
            </a:r>
            <a:r>
              <a:rPr lang="en-US" sz="1800" dirty="0" smtClean="0"/>
              <a:t>illness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EtOH</a:t>
            </a:r>
            <a:r>
              <a:rPr lang="en-US" sz="1800" dirty="0" smtClean="0"/>
              <a:t> or drug abuse	</a:t>
            </a:r>
            <a:r>
              <a:rPr lang="en-US" sz="1800" dirty="0" err="1" smtClean="0"/>
              <a:t>Hx</a:t>
            </a:r>
            <a:r>
              <a:rPr lang="en-US" sz="1800" dirty="0" smtClean="0"/>
              <a:t> </a:t>
            </a:r>
            <a:r>
              <a:rPr lang="en-US" sz="1800" dirty="0" smtClean="0"/>
              <a:t>of GI complaints</a:t>
            </a:r>
          </a:p>
          <a:p>
            <a:pPr>
              <a:buNone/>
            </a:pPr>
            <a:r>
              <a:rPr lang="en-US" sz="1800" dirty="0" smtClean="0"/>
              <a:t>		Epilepsy			Diabetes</a:t>
            </a:r>
          </a:p>
          <a:p>
            <a:pPr>
              <a:buNone/>
            </a:pPr>
            <a:r>
              <a:rPr lang="en-US" sz="1800" dirty="0" smtClean="0"/>
              <a:t>		Heart </a:t>
            </a:r>
            <a:r>
              <a:rPr lang="en-US" sz="1800" dirty="0" err="1" smtClean="0"/>
              <a:t>dz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marL="514350" indent="-514350" eaLnBrk="1" hangingPunct="1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</a:t>
            </a:r>
            <a:r>
              <a:rPr lang="en-US" sz="2800" dirty="0" err="1" smtClean="0"/>
              <a:t>hiftwork</a:t>
            </a:r>
            <a:r>
              <a:rPr lang="en-US" sz="2800" dirty="0" smtClean="0"/>
              <a:t> </a:t>
            </a:r>
            <a:r>
              <a:rPr lang="en-US" sz="2800" dirty="0" smtClean="0"/>
              <a:t>type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6858000" cy="4267200"/>
          </a:xfrm>
        </p:spPr>
        <p:txBody>
          <a:bodyPr/>
          <a:lstStyle/>
          <a:p>
            <a:pPr marL="514350" indent="-514350">
              <a:buNone/>
            </a:pPr>
            <a:r>
              <a:rPr lang="en-US" sz="1800" i="1" dirty="0" smtClean="0"/>
              <a:t>Key Points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Factors associated with work systems and work </a:t>
            </a:r>
            <a:r>
              <a:rPr lang="en-US" sz="1800" dirty="0" smtClean="0"/>
              <a:t>likely </a:t>
            </a:r>
            <a:r>
              <a:rPr lang="en-US" sz="1800" dirty="0" smtClean="0"/>
              <a:t>to cause shift work problems:</a:t>
            </a:r>
          </a:p>
          <a:p>
            <a:pPr>
              <a:buNone/>
            </a:pPr>
            <a:r>
              <a:rPr lang="en-US" sz="1800" dirty="0" smtClean="0"/>
              <a:t>		More than 5 third shifts in a row w/o off-time days</a:t>
            </a:r>
          </a:p>
          <a:p>
            <a:pPr>
              <a:buNone/>
            </a:pPr>
            <a:r>
              <a:rPr lang="en-US" sz="1800" dirty="0" smtClean="0"/>
              <a:t>		More than 4 1-hour night shifts in a row</a:t>
            </a:r>
          </a:p>
          <a:p>
            <a:pPr>
              <a:buNone/>
            </a:pPr>
            <a:r>
              <a:rPr lang="en-US" sz="1800" dirty="0" smtClean="0"/>
              <a:t>		First shift starting at times prior to 0700</a:t>
            </a:r>
          </a:p>
          <a:p>
            <a:pPr>
              <a:buNone/>
            </a:pPr>
            <a:r>
              <a:rPr lang="en-US" sz="1800" dirty="0" smtClean="0"/>
              <a:t>		Rotating hours that change once per week</a:t>
            </a:r>
          </a:p>
          <a:p>
            <a:pPr>
              <a:buNone/>
            </a:pPr>
            <a:r>
              <a:rPr lang="en-US" sz="1800" dirty="0" smtClean="0"/>
              <a:t>		Less than 48 hrs off-time after a run of third shift work</a:t>
            </a:r>
          </a:p>
          <a:p>
            <a:pPr>
              <a:buNone/>
            </a:pPr>
            <a:r>
              <a:rPr lang="en-US" sz="1800" dirty="0" smtClean="0"/>
              <a:t>		XS regular overtime</a:t>
            </a:r>
          </a:p>
          <a:p>
            <a:pPr>
              <a:buNone/>
            </a:pPr>
            <a:r>
              <a:rPr lang="en-US" sz="1800" dirty="0" smtClean="0"/>
              <a:t>		Backward rotating hours (first to third to second shift)</a:t>
            </a:r>
          </a:p>
          <a:p>
            <a:pPr>
              <a:buNone/>
            </a:pPr>
            <a:r>
              <a:rPr lang="en-US" sz="1800" dirty="0" smtClean="0"/>
              <a:t>		12-hour shifts including critical morning tasks</a:t>
            </a:r>
          </a:p>
          <a:p>
            <a:pPr>
              <a:buNone/>
            </a:pPr>
            <a:r>
              <a:rPr lang="en-US" sz="1800" dirty="0" smtClean="0"/>
              <a:t>		12-hour shifts involving heavy physical work</a:t>
            </a:r>
          </a:p>
          <a:p>
            <a:pPr>
              <a:buNone/>
            </a:pPr>
            <a:r>
              <a:rPr lang="en-US" sz="1800" dirty="0" smtClean="0"/>
              <a:t>		XS weekend work</a:t>
            </a:r>
          </a:p>
          <a:p>
            <a:pPr>
              <a:buNone/>
            </a:pPr>
            <a:r>
              <a:rPr lang="en-US" sz="1800" dirty="0" smtClean="0"/>
              <a:t>		Long commuting times</a:t>
            </a:r>
          </a:p>
          <a:p>
            <a:pPr>
              <a:buNone/>
            </a:pPr>
            <a:r>
              <a:rPr lang="en-US" sz="1800" dirty="0" smtClean="0"/>
              <a:t>		Split shifts with inappropriate break period lengths</a:t>
            </a:r>
          </a:p>
          <a:p>
            <a:pPr>
              <a:buNone/>
            </a:pPr>
            <a:r>
              <a:rPr lang="en-US" sz="1800" dirty="0" smtClean="0"/>
              <a:t>		Shifts lacking appropriate shift breaks</a:t>
            </a:r>
          </a:p>
          <a:p>
            <a:pPr>
              <a:buNone/>
            </a:pPr>
            <a:r>
              <a:rPr lang="en-US" sz="1800" dirty="0" smtClean="0"/>
              <a:t>		12-hr shifts with exposure to harmful agents</a:t>
            </a:r>
          </a:p>
          <a:p>
            <a:pPr>
              <a:buNone/>
            </a:pPr>
            <a:r>
              <a:rPr lang="en-US" sz="1800" dirty="0" smtClean="0"/>
              <a:t>		Complicated schedules making it difficult to plan ahead</a:t>
            </a:r>
          </a:p>
          <a:p>
            <a:pPr>
              <a:buNone/>
            </a:pPr>
            <a:endParaRPr lang="en-US" sz="1800" dirty="0" smtClean="0"/>
          </a:p>
          <a:p>
            <a:pPr marL="514350" indent="-514350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Jet Lag Type</a:t>
            </a:r>
            <a:endParaRPr lang="en-US" sz="2800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4876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dirty="0" smtClean="0"/>
              <a:t>There is a complaint of insomnia or EDS </a:t>
            </a:r>
            <a:r>
              <a:rPr lang="en-US" dirty="0" smtClean="0"/>
              <a:t>associated with </a:t>
            </a:r>
            <a:r>
              <a:rPr lang="en-US" dirty="0" err="1" smtClean="0"/>
              <a:t>t</a:t>
            </a:r>
            <a:r>
              <a:rPr lang="en-US" dirty="0" err="1" smtClean="0"/>
              <a:t>ransmeridian</a:t>
            </a:r>
            <a:r>
              <a:rPr lang="en-US" dirty="0" smtClean="0"/>
              <a:t> jet travel across at least 2 time zones</a:t>
            </a:r>
            <a:endParaRPr lang="en-US" dirty="0" smtClean="0"/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dirty="0" smtClean="0"/>
              <a:t>There is associated impairment of daytime function, malaise, or somatic symptoms such as GI disturbances within 1-2 days after travel</a:t>
            </a:r>
            <a:endParaRPr lang="en-US" dirty="0" smtClean="0"/>
          </a:p>
          <a:p>
            <a:pPr marL="514350" indent="-514350" eaLnBrk="1" hangingPunct="1">
              <a:buFont typeface="Calibri" pitchFamily="34" charset="0"/>
              <a:buAutoNum type="alphaUcPeriod"/>
            </a:pPr>
            <a:endParaRPr lang="en-US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6553200" cy="426720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z="1600" i="1" dirty="0" smtClean="0"/>
              <a:t>Key Points</a:t>
            </a:r>
            <a:endParaRPr lang="en-US" sz="1600" i="1" dirty="0" smtClean="0"/>
          </a:p>
          <a:p>
            <a:pPr marL="514350" indent="-514350" eaLnBrk="1" hangingPunct="1">
              <a:buFont typeface="Arial" charset="0"/>
              <a:buNone/>
            </a:pPr>
            <a:r>
              <a:rPr lang="en-US" sz="1600" dirty="0" smtClean="0"/>
              <a:t>The severity of the symptoms is dependent on the number of time zones traveled and the direction of travel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1600" dirty="0" smtClean="0"/>
              <a:t>Eastward travel (requiring Advancing circadian rhythms and sleep-wake hours) is usually more difficult to adjust to than westward travel</a:t>
            </a:r>
          </a:p>
          <a:p>
            <a:pPr>
              <a:buNone/>
            </a:pPr>
            <a:r>
              <a:rPr lang="en-US" sz="1600" dirty="0" smtClean="0"/>
              <a:t>80% of business travelers c/o sleep disturbances</a:t>
            </a:r>
          </a:p>
          <a:p>
            <a:pPr>
              <a:buNone/>
            </a:pPr>
            <a:r>
              <a:rPr lang="en-US" sz="1600" dirty="0" smtClean="0"/>
              <a:t>Besides </a:t>
            </a:r>
            <a:r>
              <a:rPr lang="en-US" sz="1600" dirty="0" smtClean="0"/>
              <a:t>distance/time zones traveled, factors such as high altitude, low humidity, secondary smoke, 	</a:t>
            </a:r>
            <a:r>
              <a:rPr lang="en-US" sz="1600" dirty="0" smtClean="0"/>
              <a:t>reduced </a:t>
            </a:r>
            <a:r>
              <a:rPr lang="en-US" sz="1600" dirty="0" smtClean="0"/>
              <a:t>barometric pressure, etc also contribute to jet </a:t>
            </a:r>
            <a:r>
              <a:rPr lang="en-US" sz="1600" dirty="0" smtClean="0"/>
              <a:t>lag</a:t>
            </a:r>
          </a:p>
          <a:p>
            <a:pPr>
              <a:buNone/>
            </a:pPr>
            <a:r>
              <a:rPr lang="en-US" sz="1600" dirty="0" err="1" smtClean="0"/>
              <a:t>Sx's</a:t>
            </a:r>
            <a:r>
              <a:rPr lang="en-US" sz="1600" dirty="0" smtClean="0"/>
              <a:t> include: insomnia &amp; daytime sleepiness with decreased subjective alertness</a:t>
            </a:r>
          </a:p>
          <a:p>
            <a:pPr>
              <a:buNone/>
            </a:pPr>
            <a:r>
              <a:rPr lang="en-US" sz="1600" dirty="0" smtClean="0"/>
              <a:t>May </a:t>
            </a:r>
            <a:r>
              <a:rPr lang="en-US" sz="1600" dirty="0" smtClean="0"/>
              <a:t>also have somatic complaints including</a:t>
            </a:r>
          </a:p>
          <a:p>
            <a:pPr>
              <a:buNone/>
            </a:pPr>
            <a:r>
              <a:rPr lang="en-US" sz="1600" dirty="0" smtClean="0"/>
              <a:t>		dyspepsia		</a:t>
            </a:r>
            <a:r>
              <a:rPr lang="en-US" sz="1600" dirty="0" smtClean="0"/>
              <a:t>	constipation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eye irritation		nasal discharge</a:t>
            </a:r>
          </a:p>
          <a:p>
            <a:pPr>
              <a:buNone/>
            </a:pPr>
            <a:r>
              <a:rPr lang="en-US" sz="1600" dirty="0" smtClean="0"/>
              <a:t>		n/v			headaches</a:t>
            </a:r>
          </a:p>
          <a:p>
            <a:pPr>
              <a:buNone/>
            </a:pPr>
            <a:r>
              <a:rPr lang="en-US" sz="1600" dirty="0" smtClean="0"/>
              <a:t>		cramps			dependent edema</a:t>
            </a:r>
          </a:p>
          <a:p>
            <a:pPr>
              <a:buNone/>
            </a:pPr>
            <a:r>
              <a:rPr lang="en-US" sz="1600" dirty="0" smtClean="0"/>
              <a:t>		intermittent dizziness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*</a:t>
            </a:r>
            <a:endParaRPr lang="en-US" sz="1600" dirty="0" smtClean="0"/>
          </a:p>
          <a:p>
            <a:pPr marL="514350" indent="-514350" eaLnBrk="1" hangingPunct="1">
              <a:buFont typeface="Arial" charset="0"/>
              <a:buNone/>
            </a:pPr>
            <a:endParaRPr lang="en-US" sz="1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Jet Lag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6553200" cy="42672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1600" i="1" dirty="0" smtClean="0"/>
              <a:t>Key Points</a:t>
            </a:r>
            <a:endParaRPr lang="en-US" sz="1600" i="1" dirty="0" smtClean="0"/>
          </a:p>
          <a:p>
            <a:pPr>
              <a:buNone/>
            </a:pPr>
            <a:r>
              <a:rPr lang="en-US" sz="1600" dirty="0" smtClean="0"/>
              <a:t>in general, it takes sleep phase is affected by 1 to 1.5 hours per time zone changes</a:t>
            </a:r>
          </a:p>
          <a:p>
            <a:pPr>
              <a:buNone/>
            </a:pPr>
            <a:r>
              <a:rPr lang="en-US" sz="1600" dirty="0" smtClean="0"/>
              <a:t>For EASTBOUND flight, </a:t>
            </a:r>
            <a:r>
              <a:rPr lang="en-US" sz="1600" dirty="0" err="1" smtClean="0"/>
              <a:t>sx's</a:t>
            </a:r>
            <a:r>
              <a:rPr lang="en-US" sz="1600" dirty="0" smtClean="0"/>
              <a:t> may persist when crossing 3-4 time zones for 2-4 days</a:t>
            </a:r>
          </a:p>
          <a:p>
            <a:pPr>
              <a:buNone/>
            </a:pPr>
            <a:r>
              <a:rPr lang="en-US" sz="1600" dirty="0" smtClean="0"/>
              <a:t>	For 6 time zones, may persist up to 10 days (due to attempt to sleep at peak of temperature cycle)</a:t>
            </a:r>
          </a:p>
          <a:p>
            <a:pPr>
              <a:buNone/>
            </a:pPr>
            <a:r>
              <a:rPr lang="en-US" sz="1600" dirty="0" smtClean="0"/>
              <a:t>For WESTBOUND flight across 6 time zones, attempt to sleep at 10 PM (4 AM of original time zone), sleep onset is likely to be rapid because</a:t>
            </a:r>
          </a:p>
          <a:p>
            <a:pPr>
              <a:buNone/>
            </a:pPr>
            <a:r>
              <a:rPr lang="en-US" sz="1600" dirty="0" smtClean="0"/>
              <a:t>Process S is higher than usual and Process C (at or just after the temperature cycle nadir) is low (but sleep duration is likely to below as Process S discharges and Process C begins to rise)</a:t>
            </a:r>
          </a:p>
          <a:p>
            <a:pPr>
              <a:buNone/>
            </a:pPr>
            <a:r>
              <a:rPr lang="en-US" sz="1600" dirty="0" smtClean="0"/>
              <a:t>For &gt; 7 to 9 time zone change, WESTBOUND flight result in physiologic changes al in “westbound direction”; for EASTBOUND, phase changes may be both ‘eastbound’ and ‘westbound’</a:t>
            </a:r>
          </a:p>
          <a:p>
            <a:pPr marL="514350" indent="-514350" eaLnBrk="1" hangingPunct="1">
              <a:buNone/>
            </a:pPr>
            <a:endParaRPr lang="en-US" sz="1600" dirty="0" smtClean="0"/>
          </a:p>
          <a:p>
            <a:pPr marL="514350" indent="-514350" eaLnBrk="1" hangingPunct="1">
              <a:buNone/>
            </a:pPr>
            <a:endParaRPr lang="en-US" sz="1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Jet Lag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6553200" cy="42672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2400" i="1" dirty="0" smtClean="0"/>
              <a:t>Key Points</a:t>
            </a:r>
            <a:endParaRPr lang="en-US" sz="2400" i="1" dirty="0" smtClean="0"/>
          </a:p>
          <a:p>
            <a:pPr>
              <a:buNone/>
            </a:pPr>
            <a:r>
              <a:rPr lang="en-US" sz="2400" b="1" dirty="0" smtClean="0"/>
              <a:t>Management</a:t>
            </a:r>
          </a:p>
          <a:p>
            <a:pPr>
              <a:buNone/>
            </a:pPr>
            <a:r>
              <a:rPr lang="en-US" sz="2400" dirty="0" smtClean="0"/>
              <a:t>Approach </a:t>
            </a:r>
            <a:r>
              <a:rPr lang="en-US" sz="2400" dirty="0" smtClean="0"/>
              <a:t>to management depends on number of time zone changes and length of stay</a:t>
            </a:r>
          </a:p>
          <a:p>
            <a:pPr>
              <a:buNone/>
            </a:pPr>
            <a:r>
              <a:rPr lang="en-US" sz="2400" dirty="0" smtClean="0"/>
              <a:t>For </a:t>
            </a:r>
            <a:r>
              <a:rPr lang="en-US" sz="2400" dirty="0" smtClean="0"/>
              <a:t>fewer than 4 time zone changes, best </a:t>
            </a:r>
            <a:r>
              <a:rPr lang="en-US" sz="2400" dirty="0" err="1" smtClean="0"/>
              <a:t>tx</a:t>
            </a:r>
            <a:r>
              <a:rPr lang="en-US" sz="2400" dirty="0" smtClean="0"/>
              <a:t> for long stays is rapid adjustment to new time zone 	</a:t>
            </a:r>
            <a:r>
              <a:rPr lang="en-US" sz="2400" dirty="0" smtClean="0"/>
              <a:t>schedule</a:t>
            </a:r>
            <a:r>
              <a:rPr lang="en-US" sz="2400" dirty="0" smtClean="0"/>
              <a:t>; this would include sleep deprivation on first night following an eastward flight to </a:t>
            </a:r>
            <a:r>
              <a:rPr lang="en-US" sz="2400" dirty="0" smtClean="0"/>
              <a:t>ensure </a:t>
            </a:r>
            <a:r>
              <a:rPr lang="en-US" sz="2400" dirty="0" smtClean="0"/>
              <a:t>a good nights sleep on night 2 and therefore rapidly adhering to the new time zone</a:t>
            </a:r>
          </a:p>
          <a:p>
            <a:pPr>
              <a:buNone/>
            </a:pPr>
            <a:r>
              <a:rPr lang="en-US" sz="2400" dirty="0" smtClean="0"/>
              <a:t>May </a:t>
            </a:r>
            <a:r>
              <a:rPr lang="en-US" sz="2400" dirty="0" smtClean="0"/>
              <a:t>also attempt adjustment to new time zone prior to flight</a:t>
            </a:r>
          </a:p>
          <a:p>
            <a:pPr>
              <a:buNone/>
            </a:pPr>
            <a:r>
              <a:rPr lang="en-US" sz="2400" dirty="0" smtClean="0"/>
              <a:t>D</a:t>
            </a:r>
            <a:r>
              <a:rPr lang="en-US" sz="2400" dirty="0" smtClean="0"/>
              <a:t>aytime </a:t>
            </a:r>
            <a:r>
              <a:rPr lang="en-US" sz="2400" dirty="0" smtClean="0"/>
              <a:t>napping hinders synchronization</a:t>
            </a:r>
          </a:p>
          <a:p>
            <a:pPr marL="514350" indent="-514350" eaLnBrk="1" hangingPunct="1">
              <a:buNone/>
            </a:pPr>
            <a:endParaRPr lang="en-US" sz="2400" dirty="0" smtClean="0"/>
          </a:p>
          <a:p>
            <a:pPr marL="514350" indent="-514350" eaLnBrk="1" hangingPunct="1">
              <a:buNone/>
            </a:pP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Jet Lag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6553200" cy="42672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1400" i="1" dirty="0" smtClean="0"/>
              <a:t>Key Points</a:t>
            </a:r>
            <a:endParaRPr lang="en-US" sz="1400" i="1" dirty="0" smtClean="0"/>
          </a:p>
          <a:p>
            <a:pPr>
              <a:buNone/>
            </a:pPr>
            <a:r>
              <a:rPr lang="en-US" sz="1400" dirty="0" smtClean="0"/>
              <a:t>Pharmacologic </a:t>
            </a:r>
            <a:r>
              <a:rPr lang="en-US" sz="1400" dirty="0" smtClean="0"/>
              <a:t>treatment:</a:t>
            </a:r>
          </a:p>
          <a:p>
            <a:pPr>
              <a:buNone/>
            </a:pPr>
            <a:r>
              <a:rPr lang="en-US" sz="1400" dirty="0" smtClean="0"/>
              <a:t>	-Short acting BZDs can help insomnia (but may cause amnestic effects)</a:t>
            </a:r>
          </a:p>
          <a:p>
            <a:pPr>
              <a:buNone/>
            </a:pPr>
            <a:r>
              <a:rPr lang="en-US" sz="1400" dirty="0" smtClean="0"/>
              <a:t>	-Melatonin (2-5 mg): may ameliorate </a:t>
            </a:r>
            <a:r>
              <a:rPr lang="en-US" sz="1400" dirty="0" err="1" smtClean="0"/>
              <a:t>sx's</a:t>
            </a:r>
            <a:r>
              <a:rPr lang="en-US" sz="1400" dirty="0" smtClean="0"/>
              <a:t> when taken at what would be 	midnight of </a:t>
            </a:r>
            <a:r>
              <a:rPr lang="en-US" sz="1400" dirty="0" smtClean="0"/>
              <a:t>	the </a:t>
            </a:r>
            <a:r>
              <a:rPr lang="en-US" sz="1400" dirty="0" smtClean="0"/>
              <a:t>new time zone for one or two days before </a:t>
            </a:r>
            <a:r>
              <a:rPr lang="en-US" sz="1400" dirty="0" smtClean="0"/>
              <a:t>departure</a:t>
            </a:r>
            <a:r>
              <a:rPr lang="en-US" sz="1400" dirty="0" smtClean="0"/>
              <a:t>, and then at bedtime </a:t>
            </a:r>
            <a:r>
              <a:rPr lang="en-US" sz="1400" dirty="0" smtClean="0"/>
              <a:t>	in </a:t>
            </a:r>
            <a:r>
              <a:rPr lang="en-US" sz="1400" dirty="0" smtClean="0"/>
              <a:t>the new time zone </a:t>
            </a:r>
            <a:r>
              <a:rPr lang="en-US" sz="1400" dirty="0" smtClean="0"/>
              <a:t>for </a:t>
            </a:r>
            <a:r>
              <a:rPr lang="en-US" sz="1400" dirty="0" smtClean="0"/>
              <a:t>about 3 days after arrival;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	Produces </a:t>
            </a:r>
            <a:r>
              <a:rPr lang="en-US" sz="1400" dirty="0" smtClean="0"/>
              <a:t>phase shift in </a:t>
            </a:r>
            <a:r>
              <a:rPr lang="en-US" sz="1400" dirty="0" smtClean="0"/>
              <a:t>opposite direction </a:t>
            </a:r>
            <a:r>
              <a:rPr lang="en-US" sz="1400" dirty="0" smtClean="0"/>
              <a:t>of bright light</a:t>
            </a:r>
          </a:p>
          <a:p>
            <a:pPr>
              <a:buNone/>
            </a:pPr>
            <a:r>
              <a:rPr lang="en-US" sz="1400" dirty="0" smtClean="0"/>
              <a:t>		EASTBOUND flight: 10 mg in evening </a:t>
            </a:r>
          </a:p>
          <a:p>
            <a:pPr>
              <a:buNone/>
            </a:pPr>
            <a:r>
              <a:rPr lang="en-US" sz="1400" dirty="0" smtClean="0"/>
              <a:t>Light </a:t>
            </a:r>
            <a:r>
              <a:rPr lang="en-US" sz="1400" dirty="0" smtClean="0"/>
              <a:t>exposure reduces the duration of </a:t>
            </a:r>
            <a:r>
              <a:rPr lang="en-US" sz="1400" dirty="0" err="1" smtClean="0"/>
              <a:t>sx’s</a:t>
            </a:r>
            <a:r>
              <a:rPr lang="en-US" sz="1400" dirty="0" smtClean="0"/>
              <a:t> with timing of light critical (&gt; 10,000lux for &gt; 30 min; can be </a:t>
            </a:r>
            <a:r>
              <a:rPr lang="en-US" sz="1400" dirty="0" smtClean="0"/>
              <a:t>attained </a:t>
            </a:r>
            <a:r>
              <a:rPr lang="en-US" sz="1400" dirty="0" smtClean="0"/>
              <a:t>by sitting 2 feet in front of 40 Watt bulb)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The </a:t>
            </a:r>
            <a:r>
              <a:rPr lang="en-US" sz="1400" dirty="0" smtClean="0"/>
              <a:t>period of max phase-shifting effects of  bright light occur 2-3 hours before </a:t>
            </a:r>
            <a:r>
              <a:rPr lang="en-US" sz="1400" dirty="0" err="1" smtClean="0"/>
              <a:t>othe</a:t>
            </a:r>
            <a:r>
              <a:rPr lang="en-US" sz="1400" dirty="0" smtClean="0"/>
              <a:t> </a:t>
            </a:r>
            <a:r>
              <a:rPr lang="en-US" sz="1400" dirty="0" smtClean="0"/>
              <a:t>minimum of </a:t>
            </a:r>
            <a:r>
              <a:rPr lang="en-US" sz="1400" dirty="0" smtClean="0"/>
              <a:t>the </a:t>
            </a:r>
            <a:r>
              <a:rPr lang="en-US" sz="1400" dirty="0" smtClean="0"/>
              <a:t>endogenous temperature rhythm (which is approx midpoint of the usual sleep period)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-</a:t>
            </a:r>
            <a:r>
              <a:rPr lang="en-US" sz="1400" dirty="0" smtClean="0"/>
              <a:t>For a trip for USA to Europe, bright light should be at 5AM EST (11 AM European </a:t>
            </a:r>
            <a:r>
              <a:rPr lang="en-US" sz="1400" dirty="0" smtClean="0"/>
              <a:t>	time </a:t>
            </a:r>
            <a:r>
              <a:rPr lang="en-US" sz="1400" dirty="0" smtClean="0"/>
              <a:t>based on 6 </a:t>
            </a:r>
            <a:r>
              <a:rPr lang="en-US" sz="1400" dirty="0" smtClean="0"/>
              <a:t> </a:t>
            </a:r>
            <a:r>
              <a:rPr lang="en-US" sz="1400" dirty="0" smtClean="0"/>
              <a:t>hour time zone change) the first day, and 1-2 hours earlier </a:t>
            </a:r>
            <a:r>
              <a:rPr lang="en-US" sz="1400" dirty="0" smtClean="0"/>
              <a:t>	for </a:t>
            </a:r>
            <a:r>
              <a:rPr lang="en-US" sz="1400" dirty="0" smtClean="0"/>
              <a:t>each of the next 2 – 3 days; light exposure </a:t>
            </a:r>
            <a:r>
              <a:rPr lang="en-US" sz="1400" dirty="0" smtClean="0"/>
              <a:t> should </a:t>
            </a:r>
            <a:r>
              <a:rPr lang="en-US" sz="1400" dirty="0" smtClean="0"/>
              <a:t>be minimized at </a:t>
            </a:r>
            <a:r>
              <a:rPr lang="en-US" sz="1400" dirty="0" smtClean="0"/>
              <a:t>	midnight </a:t>
            </a:r>
            <a:r>
              <a:rPr lang="en-US" sz="1400" dirty="0" smtClean="0"/>
              <a:t>to 2 AM EST (2-8 PM European time)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/>
              <a:t>-</a:t>
            </a:r>
            <a:r>
              <a:rPr lang="en-US" sz="1400" dirty="0" smtClean="0"/>
              <a:t>For trip from USA to Japan (10 hour time zone change), bright exposure should </a:t>
            </a:r>
            <a:r>
              <a:rPr lang="en-US" sz="1400" dirty="0" smtClean="0"/>
              <a:t>	occur </a:t>
            </a:r>
            <a:r>
              <a:rPr lang="en-US" sz="1400" dirty="0" smtClean="0"/>
              <a:t>at midnight to 2 </a:t>
            </a:r>
            <a:r>
              <a:rPr lang="en-US" sz="1400" dirty="0" smtClean="0"/>
              <a:t> </a:t>
            </a:r>
            <a:r>
              <a:rPr lang="en-US" sz="1400" dirty="0" smtClean="0"/>
              <a:t>AM EST (2-4 PM Japan time) the first day with </a:t>
            </a:r>
            <a:r>
              <a:rPr lang="en-US" sz="1400" dirty="0" smtClean="0"/>
              <a:t>	subsequent </a:t>
            </a:r>
            <a:r>
              <a:rPr lang="en-US" sz="1400" dirty="0" smtClean="0"/>
              <a:t>exposure 1-2 hours later each day for about </a:t>
            </a:r>
            <a:r>
              <a:rPr lang="en-US" sz="1400" dirty="0" smtClean="0"/>
              <a:t>5 </a:t>
            </a:r>
            <a:r>
              <a:rPr lang="en-US" sz="1400" dirty="0" smtClean="0"/>
              <a:t>days; light should </a:t>
            </a:r>
            <a:r>
              <a:rPr lang="en-US" sz="1400" dirty="0" smtClean="0"/>
              <a:t>	be </a:t>
            </a:r>
            <a:r>
              <a:rPr lang="en-US" sz="1400" dirty="0" smtClean="0"/>
              <a:t>minimized b/w 4-6AM EST (6-8 PM Japan time) initially</a:t>
            </a:r>
          </a:p>
          <a:p>
            <a:pPr marL="514350" indent="-514350" eaLnBrk="1" hangingPunct="1">
              <a:buNone/>
            </a:pPr>
            <a:endParaRPr lang="en-US" sz="1400" dirty="0" smtClean="0"/>
          </a:p>
          <a:p>
            <a:pPr marL="514350" indent="-514350" eaLnBrk="1" hangingPunct="1">
              <a:buNone/>
            </a:pPr>
            <a:endParaRPr lang="en-US" sz="1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Jet Lag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General criteria for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circadian </a:t>
            </a:r>
            <a:r>
              <a:rPr lang="en-US" sz="2800" dirty="0" smtClean="0"/>
              <a:t>rhythm sleep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4102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/>
              <a:t>There is a persistent or recurrent pattern of sleep disturbance due primarily to one of the following:</a:t>
            </a:r>
          </a:p>
          <a:p>
            <a:pPr marL="971550" lvl="1" indent="-57150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dirty="0" smtClean="0"/>
              <a:t>Alterations of the circadian time keeping system</a:t>
            </a:r>
          </a:p>
          <a:p>
            <a:pPr marL="914400" lvl="1" indent="-514350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dirty="0" smtClean="0"/>
              <a:t>Misalignment between the endogenous circadian rhythm and exogenous factors that affect the timing or duration of sleep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/>
              <a:t>D. circadian-related sleep disturbance leads to insomnia, EDS, or both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smtClean="0"/>
              <a:t>The sleep disturbance is associated with impairment of social, occupational, or other areas of functioning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553200" cy="42672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200" dirty="0" smtClean="0"/>
              <a:t>There is delay in the phase of the major sleep period in relation to the desire sleep time and wakeup time, as evidenced by a chronic or recurrent complaint of inability to fall sleep at a desired conventional clock time together with the inability to awaken and desired and socially acceptable time.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200" dirty="0" smtClean="0"/>
              <a:t>When allowed to choose their preferred schedule, patients will exhibit normal sleep quality and duration for age and maintain a delayed, but stable, phase of entrainment to the 24 hour sleep wake pattern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z="2200" dirty="0" smtClean="0"/>
              <a:t>Sleep log or </a:t>
            </a:r>
            <a:r>
              <a:rPr lang="en-US" sz="2200" dirty="0" err="1" smtClean="0"/>
              <a:t>actigraphy</a:t>
            </a:r>
            <a:r>
              <a:rPr lang="en-US" sz="2200" dirty="0" smtClean="0"/>
              <a:t> monitoring poorly 7 days demonstrates a stable delay in the tightening of the habitual sleep period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1600" i="1" dirty="0" smtClean="0"/>
              <a:t>Note: A delay in the timing of other or circadian rhythms such as the nadir of core body temperature rhythm or DLMO may be useful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Delayed Sleep Phase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638800"/>
          </a:xfrm>
        </p:spPr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i="1" dirty="0" smtClean="0"/>
              <a:t>KEY POINTS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Typical </a:t>
            </a:r>
            <a:r>
              <a:rPr lang="en-US" sz="2800" dirty="0" smtClean="0"/>
              <a:t>sleep onset time is between 1 AM and 6 AM, and wake time occur in the late morning to early afternoon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Horne-</a:t>
            </a:r>
            <a:r>
              <a:rPr lang="en-US" sz="2800" dirty="0" err="1" smtClean="0"/>
              <a:t>Ostberg</a:t>
            </a:r>
            <a:r>
              <a:rPr lang="en-US" sz="2800" dirty="0" smtClean="0"/>
              <a:t> questionnaire is a useful tool to assess the </a:t>
            </a:r>
            <a:r>
              <a:rPr lang="en-US" sz="2800" dirty="0" err="1" smtClean="0"/>
              <a:t>chronotype</a:t>
            </a:r>
            <a:r>
              <a:rPr lang="en-US" sz="2800" dirty="0" smtClean="0"/>
              <a:t> of ‘</a:t>
            </a:r>
            <a:r>
              <a:rPr lang="en-US" sz="2800" dirty="0" err="1" smtClean="0"/>
              <a:t>morningness</a:t>
            </a:r>
            <a:r>
              <a:rPr lang="en-US" sz="2800" dirty="0" smtClean="0"/>
              <a:t>’ or ‘</a:t>
            </a:r>
            <a:r>
              <a:rPr lang="en-US" sz="2800" dirty="0" err="1" smtClean="0"/>
              <a:t>eveningness</a:t>
            </a:r>
            <a:r>
              <a:rPr lang="en-US" sz="2800" dirty="0" smtClean="0"/>
              <a:t>’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Most often become night shift workers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Measures of the circadian timing generally show the expected phase delay in the timing of the nadir of the temperature rhythm and dim light </a:t>
            </a:r>
            <a:r>
              <a:rPr lang="en-US" sz="2800" dirty="0" smtClean="0"/>
              <a:t>m</a:t>
            </a:r>
            <a:r>
              <a:rPr lang="en-US" sz="2800" dirty="0" smtClean="0"/>
              <a:t>elatonin onset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Differential </a:t>
            </a:r>
            <a:r>
              <a:rPr lang="en-US" sz="2800" dirty="0" smtClean="0"/>
              <a:t>diagnosis includes insomnia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Treatment (recommended): </a:t>
            </a:r>
          </a:p>
          <a:p>
            <a:pPr marL="914400" lvl="1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Phase shift</a:t>
            </a:r>
          </a:p>
          <a:p>
            <a:pPr marL="914400" lvl="1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bright/blue </a:t>
            </a:r>
            <a:r>
              <a:rPr lang="en-US" sz="2400" dirty="0" smtClean="0"/>
              <a:t>light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Delayed Sleep Phase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>       Advanced </a:t>
            </a:r>
            <a:r>
              <a:rPr lang="en-US" sz="2800" dirty="0" smtClean="0"/>
              <a:t>S</a:t>
            </a:r>
            <a:r>
              <a:rPr lang="en-US" sz="2800" dirty="0" smtClean="0"/>
              <a:t>leep </a:t>
            </a:r>
            <a:r>
              <a:rPr lang="en-US" sz="2800" dirty="0" smtClean="0"/>
              <a:t>P</a:t>
            </a:r>
            <a:r>
              <a:rPr lang="en-US" sz="2800" dirty="0" smtClean="0"/>
              <a:t>hase </a:t>
            </a:r>
            <a:r>
              <a:rPr lang="en-US" sz="2800" dirty="0" smtClean="0"/>
              <a:t>T</a:t>
            </a:r>
            <a:r>
              <a:rPr lang="en-US" sz="2800" dirty="0" smtClean="0"/>
              <a:t>ype</a:t>
            </a:r>
            <a:endParaRPr lang="en-US" sz="2800" dirty="0" smtClean="0"/>
          </a:p>
        </p:txBody>
      </p:sp>
      <p:sp>
        <p:nvSpPr>
          <p:cNvPr id="46083" name="Content Placeholder 3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41020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400" dirty="0" smtClean="0"/>
              <a:t>There is advance in the phase of the major sleep period in relation to the desire sleep time and wakeup time, as evidenced by a chronic or recurrent complaint of inability to fall sleep at a desired conventional clock time together with the inability to awaken and desired and socially acceptable time.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400" dirty="0" smtClean="0"/>
              <a:t>When allowed to choose their preferred schedule, patients will exhibit normal sleep quality and duration for age and maintain a delayed, but stable, phase of entrainment to the 24 hour sleep wake pattern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Calibri" pitchFamily="34" charset="0"/>
              <a:buAutoNum type="alphaUcPeriod"/>
              <a:defRPr/>
            </a:pPr>
            <a:r>
              <a:rPr lang="en-US" sz="2400" dirty="0" smtClean="0"/>
              <a:t>Sleep log or </a:t>
            </a:r>
            <a:r>
              <a:rPr lang="en-US" sz="2400" dirty="0" err="1" smtClean="0"/>
              <a:t>actigraphy</a:t>
            </a:r>
            <a:r>
              <a:rPr lang="en-US" sz="2400" dirty="0" smtClean="0"/>
              <a:t> monitoring poorly 7 days demonstrates a stable delay in the tightening of the habitual sleep period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600" i="1" dirty="0" smtClean="0"/>
              <a:t>Note: A delay in the timing of other or circadian rhythms such as the nadir of core body temperature rhythm or DLMO may be useful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200" i="1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638800"/>
          </a:xfrm>
        </p:spPr>
        <p:txBody>
          <a:bodyPr>
            <a:normAutofit fontScale="77500" lnSpcReduction="2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smtClean="0"/>
              <a:t>Key Points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Typical </a:t>
            </a:r>
            <a:r>
              <a:rPr lang="en-US" sz="2800" dirty="0" smtClean="0"/>
              <a:t>sleep onset time is between 6 to 9 PM, and wake time occur in the early morning between 2 to 5 AM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Very common in the elderly is actually D2 decreased </a:t>
            </a:r>
            <a:r>
              <a:rPr lang="en-US" sz="2800" dirty="0" err="1" smtClean="0"/>
              <a:t>retinopic</a:t>
            </a:r>
            <a:r>
              <a:rPr lang="en-US" sz="2800" dirty="0" smtClean="0"/>
              <a:t> light input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</a:t>
            </a:r>
            <a:r>
              <a:rPr lang="en-US" sz="2800" dirty="0" smtClean="0"/>
              <a:t>Horne-</a:t>
            </a:r>
            <a:r>
              <a:rPr lang="en-US" sz="2800" dirty="0" err="1" smtClean="0"/>
              <a:t>Ostberg</a:t>
            </a:r>
            <a:r>
              <a:rPr lang="en-US" sz="2800" dirty="0" smtClean="0"/>
              <a:t> questionnaire is a useful tool to assess the </a:t>
            </a:r>
            <a:r>
              <a:rPr lang="en-US" sz="2800" dirty="0" err="1" smtClean="0"/>
              <a:t>chronotype</a:t>
            </a:r>
            <a:r>
              <a:rPr lang="en-US" sz="2800" dirty="0" smtClean="0"/>
              <a:t> of ‘</a:t>
            </a:r>
            <a:r>
              <a:rPr lang="en-US" sz="2800" dirty="0" err="1" smtClean="0"/>
              <a:t>morningness</a:t>
            </a:r>
            <a:r>
              <a:rPr lang="en-US" sz="2800" dirty="0" smtClean="0"/>
              <a:t>’ or ‘</a:t>
            </a:r>
            <a:r>
              <a:rPr lang="en-US" sz="2800" dirty="0" err="1" smtClean="0"/>
              <a:t>eveningness</a:t>
            </a:r>
            <a:r>
              <a:rPr lang="en-US" sz="2800" dirty="0" smtClean="0"/>
              <a:t>’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Measures of the circadian timing generally show the expected phase a</a:t>
            </a:r>
            <a:r>
              <a:rPr lang="en-US" sz="2800" dirty="0" smtClean="0"/>
              <a:t>dvance </a:t>
            </a:r>
            <a:r>
              <a:rPr lang="en-US" sz="2800" dirty="0" smtClean="0"/>
              <a:t>in the timing of the nadir of the temperature rhythm and dim light melatonin </a:t>
            </a:r>
            <a:r>
              <a:rPr lang="en-US" sz="2800" dirty="0" smtClean="0"/>
              <a:t>onset</a:t>
            </a:r>
            <a:endParaRPr lang="en-US" sz="2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Differential </a:t>
            </a:r>
            <a:r>
              <a:rPr lang="en-US" sz="2800" dirty="0" smtClean="0"/>
              <a:t>diagnosis includes depression and </a:t>
            </a:r>
            <a:r>
              <a:rPr lang="en-US" sz="2800" dirty="0" err="1" smtClean="0"/>
              <a:t>hypersomnia</a:t>
            </a:r>
            <a:endParaRPr lang="en-US" sz="28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err="1" smtClean="0"/>
              <a:t>Tx</a:t>
            </a:r>
            <a:r>
              <a:rPr lang="en-US" sz="2800" dirty="0" smtClean="0"/>
              <a:t>: </a:t>
            </a:r>
            <a:endParaRPr lang="en-US" sz="2800" dirty="0" smtClean="0"/>
          </a:p>
          <a:p>
            <a:pPr marL="914400" lvl="1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Phase shift</a:t>
            </a:r>
          </a:p>
          <a:p>
            <a:pPr marL="914400" lvl="1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bright/blue </a:t>
            </a:r>
            <a:r>
              <a:rPr lang="en-US" sz="2400" dirty="0" smtClean="0"/>
              <a:t>light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>      Advanced </a:t>
            </a:r>
            <a:r>
              <a:rPr lang="en-US" sz="2800" dirty="0" smtClean="0"/>
              <a:t>S</a:t>
            </a:r>
            <a:r>
              <a:rPr lang="en-US" sz="2800" dirty="0" smtClean="0"/>
              <a:t>leep </a:t>
            </a:r>
            <a:r>
              <a:rPr lang="en-US" sz="2800" dirty="0" smtClean="0"/>
              <a:t>P</a:t>
            </a:r>
            <a:r>
              <a:rPr lang="en-US" sz="2800" dirty="0" smtClean="0"/>
              <a:t>hase </a:t>
            </a:r>
            <a:r>
              <a:rPr lang="en-US" sz="2800" dirty="0" smtClean="0"/>
              <a:t>T</a:t>
            </a:r>
            <a:r>
              <a:rPr lang="en-US" sz="2800" dirty="0" smtClean="0"/>
              <a:t>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There is a chronic complaint of insomnia, excessive sleepiness, or both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Sleep loss or </a:t>
            </a:r>
            <a:r>
              <a:rPr lang="en-US" dirty="0" err="1" smtClean="0"/>
              <a:t>actigraphy</a:t>
            </a:r>
            <a:r>
              <a:rPr lang="en-US" dirty="0" smtClean="0"/>
              <a:t> monitoring including sleep diaries for at least 7 days demonstrate multiple irregular sleep bouts (at least 3) during a 24-hour period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Not better explained by another sleep disorder, medical, or neurological disorder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277-6B77-43C1-8466-F273BF051C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>        Irregular Sleep-Wake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1600" i="1" dirty="0" smtClean="0"/>
              <a:t>Key points </a:t>
            </a:r>
          </a:p>
          <a:p>
            <a:pPr marL="514350" indent="-514350">
              <a:buNone/>
            </a:pPr>
            <a:r>
              <a:rPr lang="en-US" sz="1600" dirty="0" smtClean="0"/>
              <a:t>Characterized by a lack of a clearly defined the circadian rhythm of sleep and wake</a:t>
            </a:r>
          </a:p>
          <a:p>
            <a:pPr marL="514350" indent="-514350">
              <a:buNone/>
            </a:pPr>
            <a:r>
              <a:rPr lang="en-US" sz="1600" dirty="0" smtClean="0"/>
              <a:t>Differential diagnosis includes poor sleep hygiene and insomnia</a:t>
            </a:r>
          </a:p>
          <a:p>
            <a:pPr>
              <a:buNone/>
            </a:pPr>
            <a:r>
              <a:rPr lang="en-US" sz="1600" dirty="0" smtClean="0"/>
              <a:t>sleep logs show irregular sleep onset or wake times, although there may be fairly consistent broken </a:t>
            </a:r>
            <a:r>
              <a:rPr lang="en-US" sz="1600" dirty="0" smtClean="0"/>
              <a:t>sleep </a:t>
            </a:r>
            <a:r>
              <a:rPr lang="en-US" sz="1600" dirty="0" smtClean="0"/>
              <a:t>b/w 2-6 AM and a daily period of agitation &amp; wandering </a:t>
            </a:r>
            <a:r>
              <a:rPr lang="en-US" sz="1600" dirty="0" err="1" smtClean="0"/>
              <a:t>espec</a:t>
            </a:r>
            <a:r>
              <a:rPr lang="en-US" sz="1600" dirty="0" smtClean="0"/>
              <a:t> in the evening (known as </a:t>
            </a:r>
            <a:r>
              <a:rPr lang="en-US" sz="1600" dirty="0" smtClean="0"/>
              <a:t>"</a:t>
            </a:r>
            <a:r>
              <a:rPr lang="en-US" sz="1600" dirty="0" err="1" smtClean="0"/>
              <a:t>sundowning</a:t>
            </a:r>
            <a:r>
              <a:rPr lang="en-US" sz="1600" dirty="0" smtClean="0"/>
              <a:t>" which may indicate cortical </a:t>
            </a:r>
            <a:r>
              <a:rPr lang="en-US" sz="1600" dirty="0" err="1" smtClean="0"/>
              <a:t>dysfnx</a:t>
            </a:r>
            <a:r>
              <a:rPr lang="en-US" sz="1600" dirty="0" smtClean="0"/>
              <a:t>)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Management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Sleep </a:t>
            </a:r>
            <a:r>
              <a:rPr lang="en-US" sz="1600" dirty="0" smtClean="0"/>
              <a:t>hygiene (minimize time in bed to &lt; 7-8 hours, </a:t>
            </a:r>
            <a:r>
              <a:rPr lang="en-US" sz="1600" dirty="0" smtClean="0">
                <a:sym typeface="Symbol"/>
              </a:rPr>
              <a:t></a:t>
            </a:r>
            <a:r>
              <a:rPr lang="en-US" sz="1600" dirty="0" smtClean="0"/>
              <a:t> environmental cues such as light and social </a:t>
            </a:r>
            <a:r>
              <a:rPr lang="en-US" sz="1600" dirty="0" smtClean="0"/>
              <a:t>interactions</a:t>
            </a:r>
            <a:r>
              <a:rPr lang="en-US" sz="1600" dirty="0" smtClean="0"/>
              <a:t>, instituting regular meal times and sleep-wake </a:t>
            </a:r>
            <a:r>
              <a:rPr lang="en-US" sz="1600" dirty="0" smtClean="0"/>
              <a:t>times</a:t>
            </a:r>
          </a:p>
          <a:p>
            <a:pPr>
              <a:buNone/>
            </a:pPr>
            <a:r>
              <a:rPr lang="en-US" sz="1600" dirty="0" smtClean="0"/>
              <a:t>both </a:t>
            </a:r>
            <a:r>
              <a:rPr lang="en-US" sz="1600" dirty="0" smtClean="0"/>
              <a:t>morning and evening bright light (3000 </a:t>
            </a:r>
            <a:r>
              <a:rPr lang="en-US" sz="1600" dirty="0" err="1" smtClean="0"/>
              <a:t>lux</a:t>
            </a:r>
            <a:r>
              <a:rPr lang="en-US" sz="1600" dirty="0" smtClean="0"/>
              <a:t> for 2 hours) has been shown in institutionalized pts </a:t>
            </a:r>
            <a:r>
              <a:rPr lang="en-US" sz="1600" dirty="0" smtClean="0"/>
              <a:t>to </a:t>
            </a:r>
            <a:r>
              <a:rPr lang="en-US" sz="1600" dirty="0" smtClean="0"/>
              <a:t>improve nocturnal sleep and reduce agitation in some demented </a:t>
            </a:r>
            <a:r>
              <a:rPr lang="en-US" sz="1600" dirty="0" smtClean="0"/>
              <a:t>pts</a:t>
            </a:r>
          </a:p>
          <a:p>
            <a:pPr>
              <a:buNone/>
            </a:pPr>
            <a:r>
              <a:rPr lang="en-US" sz="1600" dirty="0" smtClean="0"/>
              <a:t>Melatonin </a:t>
            </a:r>
            <a:r>
              <a:rPr lang="en-US" sz="1600" dirty="0" smtClean="0"/>
              <a:t>2.5-10 mg at desired sleep time has shown marked improvement in pts (</a:t>
            </a:r>
            <a:r>
              <a:rPr lang="en-US" sz="1600" dirty="0" err="1" smtClean="0"/>
              <a:t>espec</a:t>
            </a:r>
            <a:r>
              <a:rPr lang="en-US" sz="1600" dirty="0" smtClean="0"/>
              <a:t> pediatric pts)</a:t>
            </a:r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277-6B77-43C1-8466-F273BF051C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>        Irregular Sleep-Wake Type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6553200" cy="5562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There is a complaint of insomnia or excessive sleepiness related to the abnormal synchronization between the 24 hour light dark cycle &amp; endogenous circadian rhythm of sleep and wake propensity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 smtClean="0"/>
              <a:t>Sleep loss or </a:t>
            </a:r>
            <a:r>
              <a:rPr lang="en-US" sz="2400" dirty="0" err="1" smtClean="0"/>
              <a:t>actigraphy</a:t>
            </a:r>
            <a:r>
              <a:rPr lang="en-US" sz="2400" dirty="0" smtClean="0"/>
              <a:t> monitoring including sleep diaries for at least 7 days demonstrates a pattern of sleep and wake times that typically Delays each day with a period longer than 24 hours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1800" dirty="0" smtClean="0"/>
              <a:t>Note: monitoring sleep logs or </a:t>
            </a:r>
            <a:r>
              <a:rPr lang="en-US" sz="1800" dirty="0" err="1" smtClean="0"/>
              <a:t>actigraphy</a:t>
            </a:r>
            <a:r>
              <a:rPr lang="en-US" sz="1800" dirty="0" smtClean="0"/>
              <a:t> for more than 7 days is preferred in order to clearly established the daily drift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Typically associated with blind 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277-6B77-43C1-8466-F273BF051C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Circadian rhythm sleep disorder, </a:t>
            </a:r>
            <a:r>
              <a:rPr lang="en-US" sz="2800" dirty="0" smtClean="0"/>
              <a:t>        </a:t>
            </a:r>
            <a:br>
              <a:rPr lang="en-US" sz="2800" dirty="0" smtClean="0"/>
            </a:br>
            <a:r>
              <a:rPr lang="en-US" sz="2800" dirty="0" smtClean="0"/>
              <a:t>Free Running Type</a:t>
            </a: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BI-Gator template">
  <a:themeElements>
    <a:clrScheme name="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FBI Blue Fade">
  <a:themeElements>
    <a:clrScheme name="1_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FBI Blue Fade">
  <a:themeElements>
    <a:clrScheme name="2_UFBI Blue Fad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2_UFBI Blue F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UFBI Blue Fad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UFBI Blue Fad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UFBI Blue Fa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Pages>11</Pages>
  <Words>1209</Words>
  <Application>Microsoft Office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MBI-Gator template</vt:lpstr>
      <vt:lpstr>1_UFBI Blue Fade</vt:lpstr>
      <vt:lpstr>2_UFBI Blue Fade</vt:lpstr>
      <vt:lpstr>Slide</vt:lpstr>
      <vt:lpstr>Circadian Rhythm  Sleep Disorders</vt:lpstr>
      <vt:lpstr>General criteria for  circadian rhythm sleep disorders</vt:lpstr>
      <vt:lpstr>Circadian rhythm sleep disorder,  Delayed Sleep Phase Type</vt:lpstr>
      <vt:lpstr>Circadian rhythm sleep disorder,  Delayed Sleep Phase Type</vt:lpstr>
      <vt:lpstr>Circadian rhythm sleep disorder,        Advanced Sleep Phase Type</vt:lpstr>
      <vt:lpstr>Circadian rhythm sleep disorder,       Advanced Sleep Phase Type</vt:lpstr>
      <vt:lpstr>Circadian rhythm sleep disorder,         Irregular Sleep-Wake Type</vt:lpstr>
      <vt:lpstr>Circadian rhythm sleep disorder,         Irregular Sleep-Wake Type</vt:lpstr>
      <vt:lpstr>Circadian rhythm sleep disorder,          Free Running Type</vt:lpstr>
      <vt:lpstr>Circadian rhythm sleep disorder,  Shiftwork type</vt:lpstr>
      <vt:lpstr>Circadian rhythm sleep disorder,  Shiftwork type</vt:lpstr>
      <vt:lpstr>Circadian rhythm sleep disorder,  Shiftwork type</vt:lpstr>
      <vt:lpstr>Circadian rhythm sleep disorder,  Shiftwork type</vt:lpstr>
      <vt:lpstr>Circadian rhythm sleep disorder,  Jet Lag Type</vt:lpstr>
      <vt:lpstr>Circadian rhythm sleep disorder,  Jet Lag Type</vt:lpstr>
      <vt:lpstr>Circadian rhythm sleep disorder,  Jet Lag Type</vt:lpstr>
      <vt:lpstr>Circadian rhythm sleep disorder,  Jet Lag Type</vt:lpstr>
      <vt:lpstr>Circadian rhythm sleep disorder,  Jet Lag Type</vt:lpstr>
    </vt:vector>
  </TitlesOfParts>
  <Company>McKnight Brain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marketing</dc:subject>
  <dc:creator>eisensj</dc:creator>
  <cp:lastModifiedBy>eisensj</cp:lastModifiedBy>
  <cp:revision>9</cp:revision>
  <cp:lastPrinted>2000-02-21T20:06:23Z</cp:lastPrinted>
  <dcterms:created xsi:type="dcterms:W3CDTF">2012-02-13T20:30:56Z</dcterms:created>
  <dcterms:modified xsi:type="dcterms:W3CDTF">2012-02-16T21:31:27Z</dcterms:modified>
</cp:coreProperties>
</file>